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3" r:id="rId18"/>
    <p:sldId id="27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EAA02"/>
    <a:srgbClr val="D68B1C"/>
    <a:srgbClr val="D0962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7" autoAdjust="0"/>
    <p:restoredTop sz="94660"/>
  </p:normalViewPr>
  <p:slideViewPr>
    <p:cSldViewPr>
      <p:cViewPr>
        <p:scale>
          <a:sx n="66" d="100"/>
          <a:sy n="66" d="100"/>
        </p:scale>
        <p:origin x="-2028" y="-8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5BEBA-D71F-4F04-A494-BB70EB9DAC0B}" type="datetimeFigureOut">
              <a:rPr lang="ru-RU" smtClean="0"/>
              <a:pPr/>
              <a:t>10.03.2025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8A14D-47DA-422A-8158-D2132747CE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8A14D-47DA-422A-8158-D2132747CE3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9785" y="739290"/>
            <a:ext cx="7772400" cy="6444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30" y="1426463"/>
            <a:ext cx="6400800" cy="626591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741"/>
            <a:ext cx="8229600" cy="85725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992"/>
            <a:ext cx="8229600" cy="293910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866" y="395704"/>
            <a:ext cx="6728169" cy="85725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867" y="1272602"/>
            <a:ext cx="6728169" cy="320680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53819"/>
            <a:ext cx="8229600" cy="85725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92D0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755766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228164"/>
            <a:ext cx="4040188" cy="2276294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1" y="1755766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1" y="2228164"/>
            <a:ext cx="4041775" cy="2276294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9785" y="357172"/>
            <a:ext cx="7772400" cy="171451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Детский эколого- </a:t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биологический центр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1928808"/>
            <a:ext cx="4834434" cy="114300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Муниципальное бюджетное учреждение дополнительного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образования</a:t>
            </a:r>
          </a:p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Г.Озерск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642910" y="2857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Планируемые результаты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214282" y="1714494"/>
            <a:ext cx="4040188" cy="479822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ЛИЧНОСТНЫЕ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t="28000" r="6667" b="8000"/>
          <a:stretch>
            <a:fillRect/>
          </a:stretch>
        </p:blipFill>
        <p:spPr bwMode="auto">
          <a:xfrm>
            <a:off x="142844" y="2214560"/>
            <a:ext cx="150019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6445" t="13021" r="6249"/>
          <a:stretch>
            <a:fillRect/>
          </a:stretch>
        </p:blipFill>
        <p:spPr bwMode="auto">
          <a:xfrm>
            <a:off x="1785918" y="2214560"/>
            <a:ext cx="5181401" cy="232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 t="14165" r="1823" b="28906"/>
          <a:stretch>
            <a:fillRect/>
          </a:stretch>
        </p:blipFill>
        <p:spPr bwMode="auto">
          <a:xfrm>
            <a:off x="7000892" y="2143122"/>
            <a:ext cx="2005374" cy="258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42910" y="2857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Планируемые результаты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214282" y="1714494"/>
            <a:ext cx="4040188" cy="479822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МЕТАПРЕДМЕТНЫЕ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t="21680" b="19140"/>
          <a:stretch>
            <a:fillRect/>
          </a:stretch>
        </p:blipFill>
        <p:spPr bwMode="auto">
          <a:xfrm>
            <a:off x="142844" y="2285998"/>
            <a:ext cx="1683958" cy="221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21094" r="23828"/>
          <a:stretch>
            <a:fillRect/>
          </a:stretch>
        </p:blipFill>
        <p:spPr bwMode="auto">
          <a:xfrm>
            <a:off x="1785918" y="2428874"/>
            <a:ext cx="227338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 l="20703" t="3125" r="16015"/>
          <a:stretch>
            <a:fillRect/>
          </a:stretch>
        </p:blipFill>
        <p:spPr bwMode="auto">
          <a:xfrm>
            <a:off x="4000496" y="1000114"/>
            <a:ext cx="5000628" cy="3444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85918" y="285734"/>
            <a:ext cx="7086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Материально-технические условия для реализации программы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1214428"/>
            <a:ext cx="1703788" cy="378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20508" t="5269" r="13281" b="13056"/>
          <a:stretch>
            <a:fillRect/>
          </a:stretch>
        </p:blipFill>
        <p:spPr bwMode="auto">
          <a:xfrm>
            <a:off x="3857620" y="1785932"/>
            <a:ext cx="3286148" cy="270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 t="18359" b="14258"/>
          <a:stretch>
            <a:fillRect/>
          </a:stretch>
        </p:blipFill>
        <p:spPr bwMode="auto">
          <a:xfrm>
            <a:off x="1714480" y="1785932"/>
            <a:ext cx="2120152" cy="317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 l="31771" t="23438" r="21354" b="35546"/>
          <a:stretch>
            <a:fillRect/>
          </a:stretch>
        </p:blipFill>
        <p:spPr bwMode="auto">
          <a:xfrm>
            <a:off x="0" y="1643056"/>
            <a:ext cx="1800229" cy="3500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85918" y="285734"/>
            <a:ext cx="7086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Педагогические технологии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1785932"/>
            <a:ext cx="8643998" cy="285752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Технологии развивающего обучения</a:t>
            </a:r>
          </a:p>
          <a:p>
            <a:pPr algn="just">
              <a:spcBef>
                <a:spcPts val="0"/>
              </a:spcBef>
            </a:pPr>
            <a:r>
              <a:rPr lang="ru-RU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Здоровьесберегающие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технологии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Технология проблемного обучения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Игровые технологии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Технологии интегрированного обучения</a:t>
            </a: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Педагогика сотрудничества, технологии уровневой дифференциации</a:t>
            </a:r>
          </a:p>
          <a:p>
            <a:pPr algn="just">
              <a:spcBef>
                <a:spcPts val="0"/>
              </a:spcBef>
              <a:buNone/>
            </a:pP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85918" y="285734"/>
            <a:ext cx="7086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Оценочные материалы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2071684"/>
            <a:ext cx="8643998" cy="285752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Для оценки результатов разработан аттестационный лист, который отслеживает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метапредметные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предметные и личностные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задачи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 конце учебного года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Так же в каждом разделе учебного плана предусмотрен контроль через тесты, наблюдения,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опросники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практические занятия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964" y="2357436"/>
            <a:ext cx="7980688" cy="214702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Цель воспитательной работы детского объединения заключается в создании благоприятных условий для формирования и раскрытия творческой индивидуальности, личности ребёнка, формирование сплочённого коллектива.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85918" y="285734"/>
            <a:ext cx="7086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Воспитательная работа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57158" y="1714494"/>
          <a:ext cx="4286280" cy="2857518"/>
        </p:xfrm>
        <a:graphic>
          <a:graphicData uri="http://schemas.openxmlformats.org/drawingml/2006/table">
            <a:tbl>
              <a:tblPr/>
              <a:tblGrid>
                <a:gridCol w="1155602"/>
                <a:gridCol w="811294"/>
                <a:gridCol w="695979"/>
                <a:gridCol w="811294"/>
                <a:gridCol w="812111"/>
              </a:tblGrid>
              <a:tr h="506093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Уч-ся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Предметные результаты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2021-2022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2022-2023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2023-20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103">
                <a:tc gridSpan="5"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Степень выраженности оцениваемого результата: В - высокая; Ср – средняя; Н – низкая.</a:t>
                      </a:r>
                      <a:endParaRPr lang="ru-RU" sz="110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1785918" y="285734"/>
            <a:ext cx="7086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результативность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4820" name="Диаграмма 1"/>
          <p:cNvGraphicFramePr>
            <a:graphicFrameLocks/>
          </p:cNvGraphicFramePr>
          <p:nvPr/>
        </p:nvGraphicFramePr>
        <p:xfrm>
          <a:off x="4786314" y="1643056"/>
          <a:ext cx="4143385" cy="3071834"/>
        </p:xfrm>
        <a:graphic>
          <a:graphicData uri="http://schemas.openxmlformats.org/presentationml/2006/ole">
            <p:oleObj spid="_x0000_s34820" name="Диаграмма" r:id="rId3" imgW="4584589" imgH="275563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57158" y="1714494"/>
          <a:ext cx="4286280" cy="2857518"/>
        </p:xfrm>
        <a:graphic>
          <a:graphicData uri="http://schemas.openxmlformats.org/drawingml/2006/table">
            <a:tbl>
              <a:tblPr/>
              <a:tblGrid>
                <a:gridCol w="1155602"/>
                <a:gridCol w="811294"/>
                <a:gridCol w="695979"/>
                <a:gridCol w="811294"/>
                <a:gridCol w="812111"/>
              </a:tblGrid>
              <a:tr h="506093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Уч-ся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Метапредметные</a:t>
                      </a: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результаты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2021-2022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2022-2023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2023-20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103">
                <a:tc gridSpan="5"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Степень выраженности оцениваемого результата: В - высокая; Ср – средняя; Н – низкая.</a:t>
                      </a:r>
                      <a:endParaRPr lang="ru-RU" sz="110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3797" name="Диаграмма 1"/>
          <p:cNvGraphicFramePr>
            <a:graphicFrameLocks/>
          </p:cNvGraphicFramePr>
          <p:nvPr/>
        </p:nvGraphicFramePr>
        <p:xfrm>
          <a:off x="4786314" y="1643056"/>
          <a:ext cx="4143404" cy="3071834"/>
        </p:xfrm>
        <a:graphic>
          <a:graphicData uri="http://schemas.openxmlformats.org/presentationml/2006/ole">
            <p:oleObj spid="_x0000_s33797" name="Диаграмма" r:id="rId3" imgW="4584589" imgH="2755631" progId="Excel.Sheet.8">
              <p:embed/>
            </p:oleObj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1785918" y="285734"/>
            <a:ext cx="7086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результативность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85918" y="285734"/>
            <a:ext cx="7086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</a:pP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ea typeface="+mj-ea"/>
                <a:cs typeface="+mj-cs"/>
              </a:rPr>
              <a:t>результативность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Диаграмма 1"/>
          <p:cNvGraphicFramePr>
            <a:graphicFrameLocks/>
          </p:cNvGraphicFramePr>
          <p:nvPr/>
        </p:nvGraphicFramePr>
        <p:xfrm>
          <a:off x="4786314" y="1643056"/>
          <a:ext cx="4152961" cy="3071834"/>
        </p:xfrm>
        <a:graphic>
          <a:graphicData uri="http://schemas.openxmlformats.org/presentationml/2006/ole">
            <p:oleObj spid="_x0000_s32770" name="Диаграмма" r:id="rId3" imgW="4584589" imgH="2755631" progId="Excel.Sheet.8">
              <p:embed/>
            </p:oleObj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1714494"/>
          <a:ext cx="4286281" cy="2857518"/>
        </p:xfrm>
        <a:graphic>
          <a:graphicData uri="http://schemas.openxmlformats.org/drawingml/2006/table">
            <a:tbl>
              <a:tblPr/>
              <a:tblGrid>
                <a:gridCol w="1187551"/>
                <a:gridCol w="833724"/>
                <a:gridCol w="834564"/>
                <a:gridCol w="715221"/>
                <a:gridCol w="715221"/>
              </a:tblGrid>
              <a:tr h="506092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Учебный год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Уч-ся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Личностные результаты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2021-2022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92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2022-2023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92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row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2023-20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3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1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00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104">
                <a:tc gridSpan="5"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Степень выраженности оцениваемого результата: В - высокая; Ср – средняя; Н – низкая.</a:t>
                      </a:r>
                      <a:endParaRPr lang="ru-RU" sz="110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12" marR="6541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b="1569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428610"/>
            <a:ext cx="8229600" cy="85725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Дополнительная общеобразовательная </a:t>
            </a:r>
            <a:r>
              <a:rPr lang="ru-RU" sz="2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общеразвивающая</a:t>
            </a:r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программа «Коневодство»</a:t>
            </a:r>
            <a:endParaRPr lang="en-US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857370"/>
            <a:ext cx="8229600" cy="294681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Направленность: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естественнонаучная.</a:t>
            </a: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Возраст обучающихся: 8-15 лет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Срок реализации: 1 год (108 часов)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Уровень освоения: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базовый</a:t>
            </a: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Форма реализации: очная</a:t>
            </a:r>
          </a:p>
          <a:p>
            <a:pPr>
              <a:buNone/>
            </a:pP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Автор: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Мордавец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Татьяна Александровна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педагог дополнительного образования</a:t>
            </a: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7" name="Picture 5" descr="https://sun9-42.userapi.com/impg/L9nULY4OSrZpkTKSZmujX0yK2bJkkl_2srTdgg/259tDeoh0y4.jpg?size=720x1080&amp;quality=95&amp;sign=f01c18e7e94e3d0b9a26a241f74d62d0&amp;type=album"/>
          <p:cNvPicPr>
            <a:picLocks noChangeAspect="1" noChangeArrowheads="1"/>
          </p:cNvPicPr>
          <p:nvPr/>
        </p:nvPicPr>
        <p:blipFill>
          <a:blip r:embed="rId2" cstate="print"/>
          <a:srcRect t="20898" r="33823" b="17182"/>
          <a:stretch>
            <a:fillRect/>
          </a:stretch>
        </p:blipFill>
        <p:spPr bwMode="auto">
          <a:xfrm>
            <a:off x="6572264" y="1656842"/>
            <a:ext cx="2357454" cy="330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9180" r="1248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000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9618" r="1038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b="1578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t="28711" b="2910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6250" r="1375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t="14649" b="26171"/>
          <a:stretch>
            <a:fillRect/>
          </a:stretch>
        </p:blipFill>
        <p:spPr bwMode="auto">
          <a:xfrm>
            <a:off x="2714612" y="-23699"/>
            <a:ext cx="3929090" cy="516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 l="7500" r="1250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6863" r="1327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0048"/>
            <a:ext cx="9144000" cy="401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14546" y="0"/>
            <a:ext cx="6719020" cy="1714494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Актуальность программы заключена в том, что в современном мире общение с лошадью не утратило своего значения, а верховая езда приобретает все большее распространение</a:t>
            </a:r>
            <a:endParaRPr lang="en-US" sz="2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49" name="Picture 1" descr="C:\Users\79043\Desktop\photo_2024-11-10_23-35-17.jpg"/>
          <p:cNvPicPr>
            <a:picLocks noChangeAspect="1" noChangeArrowheads="1"/>
          </p:cNvPicPr>
          <p:nvPr/>
        </p:nvPicPr>
        <p:blipFill>
          <a:blip r:embed="rId3" cstate="print"/>
          <a:srcRect l="3593" t="6592" r="6172"/>
          <a:stretch>
            <a:fillRect/>
          </a:stretch>
        </p:blipFill>
        <p:spPr bwMode="auto">
          <a:xfrm>
            <a:off x="142844" y="1857370"/>
            <a:ext cx="5643602" cy="262891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23438" b="25585"/>
          <a:stretch>
            <a:fillRect/>
          </a:stretch>
        </p:blipFill>
        <p:spPr bwMode="auto">
          <a:xfrm>
            <a:off x="5929322" y="1643056"/>
            <a:ext cx="2928926" cy="331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t="26368" b="3144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t="24023" b="628"/>
          <a:stretch>
            <a:fillRect/>
          </a:stretch>
        </p:blipFill>
        <p:spPr bwMode="auto">
          <a:xfrm>
            <a:off x="3071802" y="0"/>
            <a:ext cx="307183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b="15790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t="6916" b="10093"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b="15691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t="10538" b="515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t="16000" b="25091"/>
          <a:stretch>
            <a:fillRect/>
          </a:stretch>
        </p:blipFill>
        <p:spPr bwMode="auto">
          <a:xfrm>
            <a:off x="428596" y="0"/>
            <a:ext cx="392909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t="17578" r="-7316" b="24471"/>
          <a:stretch>
            <a:fillRect/>
          </a:stretch>
        </p:blipFill>
        <p:spPr bwMode="auto">
          <a:xfrm>
            <a:off x="4643438" y="0"/>
            <a:ext cx="428627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72"/>
            <a:ext cx="9207524" cy="414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7500" r="1250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"/>
            <a:ext cx="5143499" cy="514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2910" y="357172"/>
            <a:ext cx="8229600" cy="85725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Новизна программы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5721" y="1714494"/>
            <a:ext cx="8429683" cy="3143272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Вся деятельность объединения направлена на работу с детьми и подростками.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Проводится она в центре города на зелёной территории «Детского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эколого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 биологического центра», куда ребята могут прийти пообщаться с любимыми животными, с пользой для себя, а также провести своё свободное время в кругу друзей.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Не просто пообщаться, а в процессе этого взаимодействия приобрести новый социальный опыт и проявить свои творческие способности.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72"/>
            <a:ext cx="8229600" cy="85725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Цель программы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1857370"/>
            <a:ext cx="4857783" cy="3286130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Формирование </a:t>
            </a:r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навыков общения, обращения и ухода за лошадьми, через воспитание положительного спектра качеств человеческой личности, приобщение обучающихся к занятиям верховой ездой и привитие им здорового образа жизни.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7813" r="26757" b="11458"/>
          <a:stretch>
            <a:fillRect/>
          </a:stretch>
        </p:blipFill>
        <p:spPr bwMode="auto">
          <a:xfrm>
            <a:off x="5000628" y="2071684"/>
            <a:ext cx="3893390" cy="259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34"/>
            <a:ext cx="8229600" cy="85725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Задачи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ПРЕДМЕТНЫЕ</a:t>
            </a:r>
            <a:endParaRPr lang="ru-RU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964" y="2228164"/>
            <a:ext cx="8266440" cy="2629602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Освоить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необходимые теоретические знания и приобрести практические умения по коневодству и конному спорту; </a:t>
            </a:r>
          </a:p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Научить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детей правильному обращению с лошадью, уходу и содержанию с учетом техники безопасности; </a:t>
            </a:r>
          </a:p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Научить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основам верховой езды, правильной посадке и воздействию средств управления на лошадь.</a:t>
            </a:r>
          </a:p>
          <a:p>
            <a:pPr marL="358775" indent="-358775" algn="just">
              <a:spcBef>
                <a:spcPts val="1200"/>
              </a:spcBef>
            </a:pP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964" y="1755766"/>
            <a:ext cx="7051994" cy="479822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МЕТАПРЕДМЕТНЫЕ</a:t>
            </a:r>
            <a:endParaRPr lang="ru-RU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964" y="2228164"/>
            <a:ext cx="8552192" cy="262960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Раскрывать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творческий потенциал детей и вовлечь их в творческую деятельность (конные показательные выступления, мастер классы, соревнования)</a:t>
            </a:r>
          </a:p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Формировать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у детей ответственность, самостоятельность, самоконтроль, уважение;</a:t>
            </a:r>
          </a:p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Расширить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кругозор детей в предметной области;</a:t>
            </a:r>
          </a:p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Способствовать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укреплению психического и физического здоровья и творческой самореализации личности ребёнка.</a:t>
            </a:r>
          </a:p>
          <a:p>
            <a:pPr>
              <a:spcBef>
                <a:spcPts val="1200"/>
              </a:spcBef>
            </a:pP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910" y="2857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Задачи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ЛИЧНОСТНЫЕ</a:t>
            </a:r>
            <a:endParaRPr lang="ru-RU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8964" y="2228164"/>
            <a:ext cx="8409316" cy="2772478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развивать коммуникативные навыки для создания крепкого дружного коллектива;</a:t>
            </a:r>
          </a:p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прививать любовь и бережное отношение к окружающей природе и «братьям нашим меньшим» через общение и уход за животными;</a:t>
            </a:r>
          </a:p>
          <a:p>
            <a:pPr lvl="0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мотивировать к ведению здорового образа жизни.</a:t>
            </a:r>
          </a:p>
          <a:p>
            <a:pPr algn="just">
              <a:spcBef>
                <a:spcPts val="1200"/>
              </a:spcBef>
            </a:pP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910" y="2857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Задачи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714494"/>
            <a:ext cx="4040188" cy="479822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ПРЕДМЕТНЫЕ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910" y="2857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Планируемые результаты</a:t>
            </a:r>
            <a:endParaRPr kumimoji="0" lang="ru-RU" sz="36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https://sun9-71.userapi.com/impg/zidTrnUu-HBkpO9YdYUzDJLD4AlpIYPNmhrdbA/qtmt9VLLdBk.jpg?size=615x1080&amp;quality=96&amp;sign=f359b7a54cab9f01dac80ddaf0f6dd0b&amp;type=album"/>
          <p:cNvPicPr>
            <a:picLocks noChangeAspect="1" noChangeArrowheads="1"/>
          </p:cNvPicPr>
          <p:nvPr/>
        </p:nvPicPr>
        <p:blipFill>
          <a:blip r:embed="rId2" cstate="print"/>
          <a:srcRect t="3774" b="20737"/>
          <a:stretch>
            <a:fillRect/>
          </a:stretch>
        </p:blipFill>
        <p:spPr bwMode="auto">
          <a:xfrm>
            <a:off x="6143636" y="1142990"/>
            <a:ext cx="2802443" cy="371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s://sun9-1.userapi.com/impg/KzQPB-GMIWj3wmScR2rNAjsvWrMxJQtQp_1oyQ/VrkGm7v7r_0.jpg?size=615x1080&amp;quality=96&amp;sign=fd6841d70f259409ace500408918ba05&amp;type=album"/>
          <p:cNvPicPr>
            <a:picLocks noChangeAspect="1" noChangeArrowheads="1"/>
          </p:cNvPicPr>
          <p:nvPr/>
        </p:nvPicPr>
        <p:blipFill>
          <a:blip r:embed="rId3" cstate="print"/>
          <a:srcRect t="24750" b="13330"/>
          <a:stretch>
            <a:fillRect/>
          </a:stretch>
        </p:blipFill>
        <p:spPr bwMode="auto">
          <a:xfrm>
            <a:off x="2928926" y="1285866"/>
            <a:ext cx="315372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 t="28125" b="37304"/>
          <a:stretch>
            <a:fillRect/>
          </a:stretch>
        </p:blipFill>
        <p:spPr bwMode="auto">
          <a:xfrm>
            <a:off x="142844" y="2357436"/>
            <a:ext cx="2828203" cy="217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582</Words>
  <Application>Microsoft Office PowerPoint</Application>
  <PresentationFormat>Экран (16:9)</PresentationFormat>
  <Paragraphs>164</Paragraphs>
  <Slides>39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Office Theme</vt:lpstr>
      <vt:lpstr>Диаграмма</vt:lpstr>
      <vt:lpstr>Детский эколого-  биологический центр</vt:lpstr>
      <vt:lpstr>Дополнительная общеобразовательная общеразвивающая программа «Коневодство»</vt:lpstr>
      <vt:lpstr>Актуальность программы заключена в том, что в современном мире общение с лошадью не утратило своего значения, а верховая езда приобретает все большее распространение</vt:lpstr>
      <vt:lpstr>Новизна программы</vt:lpstr>
      <vt:lpstr>Цель программы</vt:lpstr>
      <vt:lpstr>Задачи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татьяна</cp:lastModifiedBy>
  <cp:revision>90</cp:revision>
  <dcterms:created xsi:type="dcterms:W3CDTF">2013-08-21T19:17:07Z</dcterms:created>
  <dcterms:modified xsi:type="dcterms:W3CDTF">2025-03-10T18:34:59Z</dcterms:modified>
</cp:coreProperties>
</file>